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4"/>
  </p:notesMasterIdLst>
  <p:sldIdLst>
    <p:sldId id="256" r:id="rId2"/>
    <p:sldId id="257" r:id="rId3"/>
    <p:sldId id="259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82" r:id="rId35"/>
    <p:sldId id="291" r:id="rId36"/>
    <p:sldId id="292" r:id="rId37"/>
    <p:sldId id="293" r:id="rId38"/>
    <p:sldId id="294" r:id="rId39"/>
    <p:sldId id="295" r:id="rId40"/>
    <p:sldId id="296" r:id="rId41"/>
    <p:sldId id="297" r:id="rId42"/>
    <p:sldId id="298" r:id="rId4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94"/>
  </p:normalViewPr>
  <p:slideViewPr>
    <p:cSldViewPr snapToGrid="0">
      <p:cViewPr>
        <p:scale>
          <a:sx n="120" d="100"/>
          <a:sy n="120" d="100"/>
        </p:scale>
        <p:origin x="4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25CD2-CE1A-124C-9952-EE43228094B5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15154-55ED-744E-90C6-4BB2F12AD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70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2238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241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0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6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03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35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7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85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7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77DC-BB70-E75D-F32F-944621F2D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1B2D7-E409-1384-59DD-FCCB44AAF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2715B-95FE-89D6-BB99-4BF231D4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CAF31-A283-71C9-E6ED-EDEA2002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18E23-A27C-9598-ADE1-231B508E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0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7B2B-F8C8-0813-DE4D-14D27259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A29D6-0F67-0ABB-F850-C1093266F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6C868-BDCD-313A-5D8C-530F67BF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AF3CA-CE72-713B-83FD-03704F88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125B7-F87D-83A6-6D9B-6EF8DD5D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414D0-F3F3-1CD7-92D5-65B9118F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0A431-AB49-5122-2D36-25FFF805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3BB8-EF58-32F2-6C24-A9DD9DBA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65EB-64C3-FEA3-267E-917B027B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8F1CE-D8AE-59F2-D87C-F30F1F24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2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1BEC-2B13-05A8-DB57-59BC92822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9064-1E67-703A-9A46-0CEC54F40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69A59-4D4F-E01E-99DB-5612369F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5E772-1218-699A-502D-601E0C0D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5030-1DEB-4AAF-3FF4-2E22ED71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3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7E82-170B-9C68-D963-D1A8E9F9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7390F-C827-2568-B854-761689BB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C30B-4E91-1F7D-0E0E-14E70DD7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ACBBE-6C3D-A94B-D27F-CC919053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3EC8-8755-9E5A-7C27-E89CCBB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197B9-5ACA-8AB8-C408-9C80400F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22E6-CE71-B6AD-0631-18596965E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472A9-F215-74FB-EF87-BAFF20D9A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885F8-0486-A235-D695-DFFBA089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52346-5BEF-16F9-6E3A-56127F5D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14C94-77A8-438D-EF5A-0C4CF4A9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1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9151-E069-E1D2-E218-5A000C03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ED5D-26BA-A780-F116-1A25AF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DBB62-F7D2-2917-0461-A21C00F2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181AF-4E36-5572-F797-70AF67729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C4704-FE75-2AE7-E188-E066A43E4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3A0B9-5CE4-E9A0-C6DB-1756D56A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19565E-A33F-F96B-E0A2-825F0948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AE174-5383-6E7A-BEDD-5636BC9E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5F44-C8F7-EC07-7995-BEBA7A97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26DBA-56F4-326F-0713-D2A16648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F44B7-6664-9C9C-0B12-F8932AE4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D1A69-C4B0-ECEE-0333-04C21925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57B5C-BCAB-04C0-9DBB-29B99CE7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5DCD9-5878-00B0-48A4-84BDD3C2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EE46-34DF-644A-0CC9-B677B293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5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B1AB-779C-484B-B520-AB8031CD3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98B0A-2E8D-8661-5DC2-6E391212A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32B39-89FC-1A15-11C6-552A46133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2D108-74B0-37DE-D6C8-78F222EC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A374A-CBA8-BE5B-52CA-6533368A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45CA1-5ECD-630C-C441-CB3834EB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7723C-E035-D46D-9C4A-C8E63604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B3A7B-287F-4998-046A-11251FFB6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36830-B7F7-78E1-DBE1-6DAAB9A35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D4C2D-D8BB-722C-6497-9E5CE81E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9D3F9-672E-A6E1-1095-9E112123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CFA17-B109-D95B-693C-C4932CBF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557BAD-E0C7-491B-62A9-99BC64D9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FE869-8ED6-AC2E-250B-68D989A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8CB5A-A5C5-2AAC-FCB8-F6CEE1B7C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BF0E6-998D-403E-C03E-52BFDC555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32E09-8009-CCF7-3809-DB714B381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9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G-UVA/rivanna_slurm_git_tutoria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UVA%20Resarch%20Comput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od.hpc.virginia.ed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-UVA/rivanna_slurm_git_tutoria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6FA-C3C3-45E5-FB7E-8CE29814E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HPC Analyses with </a:t>
            </a:r>
            <a:br>
              <a:rPr lang="en-US" dirty="0"/>
            </a:br>
            <a:r>
              <a:rPr lang="en-US" dirty="0"/>
              <a:t>Code Versioning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4E8AD-9CD8-3E31-ACCC-092E18475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combine Rivanna and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r>
              <a:rPr lang="en-US" dirty="0"/>
              <a:t>for better </a:t>
            </a:r>
            <a:r>
              <a:rPr lang="en-US" strike="sngStrike" dirty="0"/>
              <a:t>data science</a:t>
            </a:r>
            <a:r>
              <a:rPr lang="en-US" dirty="0"/>
              <a:t> neuroscience</a:t>
            </a:r>
            <a:endParaRPr lang="en-US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43928-9E94-24BA-5F7A-7A2FEE647F53}"/>
              </a:ext>
            </a:extLst>
          </p:cNvPr>
          <p:cNvSpPr txBox="1"/>
          <p:nvPr/>
        </p:nvSpPr>
        <p:spPr>
          <a:xfrm>
            <a:off x="777765" y="4996973"/>
            <a:ext cx="4792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J. Lawson, PhD</a:t>
            </a:r>
          </a:p>
          <a:p>
            <a:r>
              <a:rPr lang="en-US" dirty="0"/>
              <a:t>Senior Biostatistician</a:t>
            </a:r>
          </a:p>
          <a:p>
            <a:endParaRPr lang="en-US" dirty="0"/>
          </a:p>
          <a:p>
            <a:r>
              <a:rPr lang="en-US" dirty="0"/>
              <a:t>Department of Neuroscience</a:t>
            </a:r>
          </a:p>
          <a:p>
            <a:r>
              <a:rPr lang="en-US" dirty="0"/>
              <a:t>Center for Brain, Immunology, and Glia (BIG)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0892C-A6F0-0B53-EC4D-7CF92698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85" y="5270706"/>
            <a:ext cx="1849975" cy="1298347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004EB2C-2084-E83B-BD86-A1D883E5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160" y="5168173"/>
            <a:ext cx="1746208" cy="14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E0A6-ED26-FE8E-42D9-C5CF0212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8561-BD1A-BF8A-F288-6BA6CAFD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8628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order to be able to create repositories, you need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Requires you to pick a username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Due to collaboration and potential future employment, make sure to pick one that is SFW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08ED00-72DD-85FF-EA15-8CCA5D17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88" y="1825625"/>
            <a:ext cx="4800515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86BF-8593-5828-E99F-774E395E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fork the tutorial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6085F8-472B-6624-E2C2-B7B58D19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79" y="2334559"/>
            <a:ext cx="5160268" cy="4158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C43042-3CB9-E55B-AA0B-EFBB95299719}"/>
              </a:ext>
            </a:extLst>
          </p:cNvPr>
          <p:cNvSpPr/>
          <p:nvPr/>
        </p:nvSpPr>
        <p:spPr>
          <a:xfrm>
            <a:off x="5486400" y="3166134"/>
            <a:ext cx="651642" cy="262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EFDA0-FBDE-71E9-79FE-A97292C5FBD0}"/>
              </a:ext>
            </a:extLst>
          </p:cNvPr>
          <p:cNvSpPr txBox="1"/>
          <p:nvPr/>
        </p:nvSpPr>
        <p:spPr>
          <a:xfrm>
            <a:off x="8089720" y="2672766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Click this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7D1400-F1E7-FE65-C154-00982BDBDD77}"/>
              </a:ext>
            </a:extLst>
          </p:cNvPr>
          <p:cNvCxnSpPr>
            <a:stCxn id="6" idx="1"/>
          </p:cNvCxnSpPr>
          <p:nvPr/>
        </p:nvCxnSpPr>
        <p:spPr>
          <a:xfrm flipH="1">
            <a:off x="6138042" y="2965154"/>
            <a:ext cx="1951678" cy="3323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8C1936-EB09-2D1C-97EE-78A588237A0C}"/>
              </a:ext>
            </a:extLst>
          </p:cNvPr>
          <p:cNvSpPr txBox="1"/>
          <p:nvPr/>
        </p:nvSpPr>
        <p:spPr>
          <a:xfrm>
            <a:off x="1460987" y="1690688"/>
            <a:ext cx="563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https://github.com/BIG-UVA/rivanna_slurm_git_tutorial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AB7E-06B2-AACC-BFA2-1CD5A700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fork in your personal space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3DFD69-663E-FFA2-B07A-E051F42B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50" y="1866354"/>
            <a:ext cx="5726850" cy="4435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AB4A58-10E6-EFDC-B7D6-CBBD42C43966}"/>
              </a:ext>
            </a:extLst>
          </p:cNvPr>
          <p:cNvSpPr/>
          <p:nvPr/>
        </p:nvSpPr>
        <p:spPr>
          <a:xfrm>
            <a:off x="4867834" y="3556099"/>
            <a:ext cx="1228165" cy="3166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22354-BB0A-9A22-6395-73B16A5B0B0C}"/>
              </a:ext>
            </a:extLst>
          </p:cNvPr>
          <p:cNvSpPr txBox="1"/>
          <p:nvPr/>
        </p:nvSpPr>
        <p:spPr>
          <a:xfrm>
            <a:off x="389965" y="3227293"/>
            <a:ext cx="2205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name of the 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C9DA8-2739-1F34-C9B7-0037064EC1F8}"/>
              </a:ext>
            </a:extLst>
          </p:cNvPr>
          <p:cNvSpPr/>
          <p:nvPr/>
        </p:nvSpPr>
        <p:spPr>
          <a:xfrm>
            <a:off x="6817659" y="5093546"/>
            <a:ext cx="847165" cy="3659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1AE74-7B02-E8ED-B705-9DEE4E1891F2}"/>
              </a:ext>
            </a:extLst>
          </p:cNvPr>
          <p:cNvSpPr txBox="1"/>
          <p:nvPr/>
        </p:nvSpPr>
        <p:spPr>
          <a:xfrm>
            <a:off x="9318813" y="4894728"/>
            <a:ext cx="20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to create the fork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E79F9D-E861-3418-2D92-C06CF4C63AD5}"/>
              </a:ext>
            </a:extLst>
          </p:cNvPr>
          <p:cNvCxnSpPr>
            <a:cxnSpLocks/>
          </p:cNvCxnSpPr>
          <p:nvPr/>
        </p:nvCxnSpPr>
        <p:spPr>
          <a:xfrm flipH="1">
            <a:off x="1896035" y="3751729"/>
            <a:ext cx="2971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98C84A-9A8E-DBBF-A385-7F31EA285FD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664824" y="5217894"/>
            <a:ext cx="16539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8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9288B-25D4-7377-BF60-39A7B522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forked version now exists in your personal repos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9C85F2-866B-1A86-D337-FA042A15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99" y="2267663"/>
            <a:ext cx="5168968" cy="39854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35A07C-F5C2-67D6-6E5F-FCD546CFAD2A}"/>
              </a:ext>
            </a:extLst>
          </p:cNvPr>
          <p:cNvSpPr/>
          <p:nvPr/>
        </p:nvSpPr>
        <p:spPr>
          <a:xfrm>
            <a:off x="4669799" y="3020070"/>
            <a:ext cx="1499773" cy="4089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1BE2E-79E8-E036-8BA5-7FCD7A9926EA}"/>
              </a:ext>
            </a:extLst>
          </p:cNvPr>
          <p:cNvSpPr txBox="1"/>
          <p:nvPr/>
        </p:nvSpPr>
        <p:spPr>
          <a:xfrm>
            <a:off x="838199" y="2837792"/>
            <a:ext cx="316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the current owner as well as providing a link to the original repo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1A0851-4BC9-4649-DC39-C6227AA0D0F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857297" y="3224535"/>
            <a:ext cx="812502" cy="1072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FADB91-6EC8-CD3F-157D-5CB6970703BE}"/>
              </a:ext>
            </a:extLst>
          </p:cNvPr>
          <p:cNvSpPr txBox="1"/>
          <p:nvPr/>
        </p:nvSpPr>
        <p:spPr>
          <a:xfrm>
            <a:off x="1692166" y="5013434"/>
            <a:ext cx="2669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Otherwise looks the same as the original repo</a:t>
            </a:r>
          </a:p>
        </p:txBody>
      </p:sp>
    </p:spTree>
    <p:extLst>
      <p:ext uri="{BB962C8B-B14F-4D97-AF65-F5344CB8AC3E}">
        <p14:creationId xmlns:p14="http://schemas.microsoft.com/office/powerpoint/2010/main" val="276416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E65E-A267-724D-AD8F-DA0E6CA9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SSH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1D6F5-BFA0-4CE8-D2E4-93268F6D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While you can clone any public </a:t>
            </a:r>
            <a:r>
              <a:rPr lang="en-US" dirty="0" err="1"/>
              <a:t>Github</a:t>
            </a:r>
            <a:r>
              <a:rPr lang="en-US" dirty="0"/>
              <a:t> repo, in order for you to create new commits to the repo, you need to be authenticated</a:t>
            </a:r>
          </a:p>
          <a:p>
            <a:pPr>
              <a:lnSpc>
                <a:spcPct val="110000"/>
              </a:lnSpc>
            </a:pPr>
            <a:r>
              <a:rPr lang="en-US" dirty="0"/>
              <a:t>There are many ways to do this, but the easiest is to use </a:t>
            </a:r>
            <a:r>
              <a:rPr lang="en-US" b="1" dirty="0"/>
              <a:t>SSH-Keys</a:t>
            </a:r>
          </a:p>
          <a:p>
            <a:pPr>
              <a:lnSpc>
                <a:spcPct val="110000"/>
              </a:lnSpc>
            </a:pPr>
            <a:r>
              <a:rPr lang="en-US" dirty="0"/>
              <a:t>Open a terminal and create a key using this command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ssh-keygen -t ed25519 -C "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your_email@example.com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Feel free to skip creating a password, otherwise you will need to use it for every commit</a:t>
            </a:r>
          </a:p>
          <a:p>
            <a:pPr>
              <a:lnSpc>
                <a:spcPct val="110000"/>
              </a:lnSpc>
            </a:pPr>
            <a:r>
              <a:rPr lang="en-US" dirty="0"/>
              <a:t>Then copy the key to the clipboard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~/.ssh/id_ed25519.pub | 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pbcopy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3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26-020C-58C5-A115-04A25FF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821AFB-C997-414A-FE93-DDAA3C64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05" y="1477122"/>
            <a:ext cx="6097990" cy="50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58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91A0-45EA-46E6-75C9-4A725A9E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B8F0-F352-2DC5-9A92-8FC7D9AC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CD1C2-393E-1682-84C2-61157D2F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77122"/>
            <a:ext cx="6090557" cy="50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42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BF7E-BBAC-D9E0-9DDE-FEAA09BA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362-D17C-D9CE-6664-25083B46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F9027-ED34-D3C1-D340-49AB820B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87767"/>
            <a:ext cx="6090557" cy="49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F43F-9874-860D-23E5-A043BA57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6F765A-DCB1-A271-12DF-26DD845E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43" y="1690688"/>
            <a:ext cx="6432313" cy="43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5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377F5-8163-3E58-DE17-DF629970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85F8-5B4C-5C18-171E-1429D3C9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04C78-685F-5D83-1320-52F948B2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94822"/>
            <a:ext cx="6090557" cy="49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7177-1653-B62F-AA46-E0D03C28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B18E-6D68-8795-F2D2-27B164E6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Understand the why and how of using a code versioning system like </a:t>
            </a:r>
            <a:r>
              <a:rPr lang="en-US" b="1" dirty="0"/>
              <a:t>git / </a:t>
            </a:r>
            <a:r>
              <a:rPr lang="en-US" b="1" dirty="0" err="1"/>
              <a:t>Github</a:t>
            </a: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Know how to get started with your project on UVA’s high performance cluster Rivanna using a </a:t>
            </a:r>
            <a:r>
              <a:rPr lang="en-US" b="1" dirty="0"/>
              <a:t>Unix</a:t>
            </a:r>
            <a:r>
              <a:rPr lang="en-US" dirty="0"/>
              <a:t> terminal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How to submit a job that requires high performance to Rivanna using </a:t>
            </a:r>
            <a:r>
              <a:rPr lang="en-US" b="1" dirty="0" err="1"/>
              <a:t>slurm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522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234CA-F077-95E6-DE86-1EAC982B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E1C5-E4C2-A5BC-87B8-62FF8501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1650C-9C95-C83E-E6C2-77391956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7010" y="1690688"/>
            <a:ext cx="6417978" cy="43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4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2197D-6B42-1EEE-28EC-7FC1A065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6FE9-5A3A-226C-046F-7F9EE457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ECD5-5294-4E65-B39A-90D5A059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7011" y="1690688"/>
            <a:ext cx="6417978" cy="43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4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31C-198E-D011-4498-0179474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Rivanna – UVA’s High Performance Computing Environment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B9AF6F-7055-A409-9683-04909B476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3"/>
              </a:rPr>
              <a:t>UVA Resarch Computing</a:t>
            </a:r>
            <a:r>
              <a:rPr lang="en-US" dirty="0"/>
              <a:t> provides access to various HPC environments, of which Rivanna is one</a:t>
            </a:r>
          </a:p>
          <a:p>
            <a:pPr>
              <a:lnSpc>
                <a:spcPct val="120000"/>
              </a:lnSpc>
            </a:pPr>
            <a:r>
              <a:rPr lang="en-US" dirty="0"/>
              <a:t>Basically, this gives the researcher the ability to run jobs that would be beyond their laptop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 terms of memory, processors, computing time</a:t>
            </a:r>
          </a:p>
          <a:p>
            <a:pPr>
              <a:lnSpc>
                <a:spcPct val="120000"/>
              </a:lnSpc>
            </a:pPr>
            <a:r>
              <a:rPr lang="en-US" dirty="0"/>
              <a:t>To do this, a researcher logs into Rivanna and submits jobs to the cluster</a:t>
            </a:r>
          </a:p>
          <a:p>
            <a:pPr>
              <a:lnSpc>
                <a:spcPct val="120000"/>
              </a:lnSpc>
            </a:pPr>
            <a:r>
              <a:rPr lang="en-US" dirty="0"/>
              <a:t>The next parts will go over how this works …</a:t>
            </a:r>
          </a:p>
        </p:txBody>
      </p:sp>
      <p:pic>
        <p:nvPicPr>
          <p:cNvPr id="8" name="Content Placeholder 7" descr="A diagram of a computer&#10;&#10;AI-generated content may be incorrect.">
            <a:extLst>
              <a:ext uri="{FF2B5EF4-FFF2-40B4-BE49-F238E27FC236}">
                <a16:creationId xmlns:a16="http://schemas.microsoft.com/office/drawing/2014/main" id="{064A024F-33D3-B61D-3500-367571DB09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50953"/>
            <a:ext cx="5181600" cy="3900682"/>
          </a:xfrm>
        </p:spPr>
      </p:pic>
    </p:spTree>
    <p:extLst>
      <p:ext uri="{BB962C8B-B14F-4D97-AF65-F5344CB8AC3E}">
        <p14:creationId xmlns:p14="http://schemas.microsoft.com/office/powerpoint/2010/main" val="168668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CF70-0098-E1D1-1A61-5CCE68CB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– under the hood of what you are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CD86-07D6-6254-C06C-CFD83A7D7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Designed as one of the first multi-user operating systems, it is underneath most operating systems in-use today</a:t>
            </a:r>
          </a:p>
          <a:p>
            <a:pPr>
              <a:lnSpc>
                <a:spcPct val="100000"/>
              </a:lnSpc>
            </a:pPr>
            <a:r>
              <a:rPr lang="en-US" dirty="0"/>
              <a:t>Linux, Android, iOS/OSX are all Unix-based systems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Windows is NOT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commonly used interface for cloud computing, so some basic knowledge about how it works is very worthwhile to learn</a:t>
            </a:r>
          </a:p>
          <a:p>
            <a:pPr>
              <a:lnSpc>
                <a:spcPct val="100000"/>
              </a:lnSpc>
            </a:pPr>
            <a:r>
              <a:rPr lang="en-US" dirty="0"/>
              <a:t>The Rivanna login nodes use Rocky Linux but the basic commands covered here will work for any version of Unix</a:t>
            </a:r>
          </a:p>
        </p:txBody>
      </p:sp>
    </p:spTree>
    <p:extLst>
      <p:ext uri="{BB962C8B-B14F-4D97-AF65-F5344CB8AC3E}">
        <p14:creationId xmlns:p14="http://schemas.microsoft.com/office/powerpoint/2010/main" val="109002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8C92-1B16-7D5F-A9F6-E31421A1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Unix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A62B-EEDA-0648-6696-18BD30B1E7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Lists your current location or </a:t>
            </a:r>
            <a:r>
              <a:rPr lang="en-US" b="1" dirty="0"/>
              <a:t>p</a:t>
            </a:r>
            <a:r>
              <a:rPr lang="en-US" dirty="0"/>
              <a:t>resent </a:t>
            </a:r>
            <a:r>
              <a:rPr lang="en-US" b="1" dirty="0"/>
              <a:t>w</a:t>
            </a:r>
            <a:r>
              <a:rPr lang="en-US" dirty="0"/>
              <a:t>orking </a:t>
            </a:r>
            <a:r>
              <a:rPr lang="en-US" b="1" dirty="0"/>
              <a:t>d</a:t>
            </a:r>
            <a:r>
              <a:rPr lang="en-US" dirty="0"/>
              <a:t>irectory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</a:p>
          <a:p>
            <a:pPr lvl="1"/>
            <a:r>
              <a:rPr lang="en-US" b="1" dirty="0"/>
              <a:t>L</a:t>
            </a:r>
            <a:r>
              <a:rPr lang="en-US" dirty="0"/>
              <a:t>i</a:t>
            </a:r>
            <a:r>
              <a:rPr lang="en-US" b="1" dirty="0"/>
              <a:t>s</a:t>
            </a:r>
            <a:r>
              <a:rPr lang="en-US" dirty="0"/>
              <a:t>ts the contents of the directory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 –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lh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List the contents in a </a:t>
            </a:r>
            <a:r>
              <a:rPr lang="en-US" b="1" dirty="0"/>
              <a:t>l</a:t>
            </a:r>
            <a:r>
              <a:rPr lang="en-US" dirty="0"/>
              <a:t>ist format with </a:t>
            </a:r>
            <a:r>
              <a:rPr lang="en-US" b="1" dirty="0"/>
              <a:t>h</a:t>
            </a:r>
            <a:r>
              <a:rPr lang="en-US" dirty="0"/>
              <a:t>uman readable file sizes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&lt;directory&gt;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hange to the given </a:t>
            </a:r>
            <a:r>
              <a:rPr lang="en-US" b="1" dirty="0"/>
              <a:t>d</a:t>
            </a:r>
            <a:r>
              <a:rPr lang="en-US" dirty="0"/>
              <a:t>irectory</a:t>
            </a:r>
            <a:endParaRPr lang="en-US" b="1" dirty="0"/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..</a:t>
            </a:r>
          </a:p>
          <a:p>
            <a:pPr lvl="2"/>
            <a:r>
              <a:rPr lang="en-US" dirty="0"/>
              <a:t>Exit the current directory; go one level up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less &lt;file&gt;</a:t>
            </a:r>
          </a:p>
          <a:p>
            <a:pPr lvl="1"/>
            <a:r>
              <a:rPr lang="en-US" dirty="0"/>
              <a:t>Read the given file in the terminal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&lt;file&gt;</a:t>
            </a:r>
          </a:p>
          <a:p>
            <a:pPr lvl="2"/>
            <a:r>
              <a:rPr lang="en-US" dirty="0"/>
              <a:t>Have contents of file returned to the command 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B60B0-0453-8875-67A1-A5EBB48CAA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&gt;@&lt;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s</a:t>
            </a:r>
            <a:r>
              <a:rPr lang="en-US" dirty="0"/>
              <a:t>ecure </a:t>
            </a:r>
            <a:r>
              <a:rPr lang="en-US" b="1" dirty="0"/>
              <a:t>sh</a:t>
            </a:r>
            <a:r>
              <a:rPr lang="en-US" dirty="0"/>
              <a:t>ell to connect to a remote computer</a:t>
            </a:r>
          </a:p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new_directory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a</a:t>
            </a:r>
            <a:r>
              <a:rPr lang="en-US" b="1" dirty="0"/>
              <a:t>k</a:t>
            </a:r>
            <a:r>
              <a:rPr lang="en-US" dirty="0"/>
              <a:t>e a new </a:t>
            </a:r>
            <a:r>
              <a:rPr lang="en-US" b="1" dirty="0"/>
              <a:t>dir</a:t>
            </a:r>
            <a:r>
              <a:rPr lang="en-US" dirty="0"/>
              <a:t>ectory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 &lt;file&gt;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new_file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dirty="0"/>
              <a:t>Make</a:t>
            </a:r>
            <a:r>
              <a:rPr lang="en-US" b="1" dirty="0"/>
              <a:t> </a:t>
            </a:r>
            <a:r>
              <a:rPr lang="en-US" dirty="0"/>
              <a:t>a</a:t>
            </a:r>
            <a:r>
              <a:rPr lang="en-US" b="1" dirty="0"/>
              <a:t> c</a:t>
            </a:r>
            <a:r>
              <a:rPr lang="en-US" dirty="0"/>
              <a:t>o</a:t>
            </a:r>
            <a:r>
              <a:rPr lang="en-US" b="1" dirty="0"/>
              <a:t>p</a:t>
            </a:r>
            <a:r>
              <a:rPr lang="en-US" dirty="0"/>
              <a:t>y of the given file to with new given file name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 -r &lt;folder&gt;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new_folder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2"/>
            <a:r>
              <a:rPr lang="en-US" dirty="0"/>
              <a:t>Make a copy of the given folder to the new given folder name (using </a:t>
            </a:r>
            <a:r>
              <a:rPr lang="en-US" b="1" dirty="0"/>
              <a:t>r</a:t>
            </a:r>
            <a:r>
              <a:rPr lang="en-US" dirty="0"/>
              <a:t>ecursion)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 &lt;file&gt;</a:t>
            </a:r>
          </a:p>
          <a:p>
            <a:pPr lvl="1"/>
            <a:r>
              <a:rPr lang="en-US" dirty="0"/>
              <a:t>Delete (or </a:t>
            </a:r>
            <a:r>
              <a:rPr lang="en-US" b="1" dirty="0"/>
              <a:t>r</a:t>
            </a:r>
            <a:r>
              <a:rPr lang="en-US" dirty="0"/>
              <a:t>e</a:t>
            </a:r>
            <a:r>
              <a:rPr lang="en-US" b="1" dirty="0"/>
              <a:t>m</a:t>
            </a:r>
            <a:r>
              <a:rPr lang="en-US" dirty="0"/>
              <a:t>ove) the given file </a:t>
            </a:r>
          </a:p>
          <a:p>
            <a:pPr lvl="2"/>
            <a:r>
              <a:rPr lang="en-US" dirty="0"/>
              <a:t>warning: this is permanent!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 –r &lt;folder&gt;</a:t>
            </a:r>
          </a:p>
          <a:p>
            <a:pPr lvl="2"/>
            <a:r>
              <a:rPr lang="en-US" dirty="0"/>
              <a:t>Delete the given folder (using </a:t>
            </a:r>
            <a:r>
              <a:rPr lang="en-US" b="1" dirty="0"/>
              <a:t>r</a:t>
            </a:r>
            <a:r>
              <a:rPr lang="en-US" dirty="0"/>
              <a:t>ecursion)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pPr lvl="1"/>
            <a:r>
              <a:rPr lang="en-US" dirty="0"/>
              <a:t>Exit the session (for instance disconnect ssh)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3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BF34-267E-4D0F-1BD0-80EBC712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61943-4320-CB3E-81E3-C68327E3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to Rivanna</a:t>
            </a:r>
          </a:p>
          <a:p>
            <a:r>
              <a:rPr lang="en-US" dirty="0"/>
              <a:t>git clone the repository into Rivanna</a:t>
            </a:r>
          </a:p>
          <a:p>
            <a:r>
              <a:rPr lang="en-US" dirty="0"/>
              <a:t>Move into the cloned repo</a:t>
            </a:r>
          </a:p>
          <a:p>
            <a:r>
              <a:rPr lang="en-US" dirty="0"/>
              <a:t>Make a change to the code on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Commit and push change</a:t>
            </a:r>
          </a:p>
          <a:p>
            <a:r>
              <a:rPr lang="en-US" dirty="0"/>
              <a:t>git pull the change</a:t>
            </a:r>
          </a:p>
        </p:txBody>
      </p:sp>
    </p:spTree>
    <p:extLst>
      <p:ext uri="{BB962C8B-B14F-4D97-AF65-F5344CB8AC3E}">
        <p14:creationId xmlns:p14="http://schemas.microsoft.com/office/powerpoint/2010/main" val="169242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4BC6-C790-DA5B-9940-D3609971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Rivanna – Option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CADA5-67D8-2E0F-FB40-6979EDD42C02}"/>
              </a:ext>
            </a:extLst>
          </p:cNvPr>
          <p:cNvSpPr txBox="1"/>
          <p:nvPr/>
        </p:nvSpPr>
        <p:spPr>
          <a:xfrm>
            <a:off x="2081048" y="1690688"/>
            <a:ext cx="484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On Demand </a:t>
            </a:r>
            <a:r>
              <a:rPr lang="en-US" dirty="0">
                <a:hlinkClick r:id="rId3"/>
              </a:rPr>
              <a:t>https://ood.hpc.virginia.edu/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CAA1AB-6DDF-EFF6-BE97-CC12E5EB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30" y="3240741"/>
            <a:ext cx="4423776" cy="286084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3682D5-391B-CD7F-7663-68CCBC06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251" y="3240741"/>
            <a:ext cx="4447182" cy="2860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8B311-4ADE-5863-E496-53EFDB764A68}"/>
              </a:ext>
            </a:extLst>
          </p:cNvPr>
          <p:cNvSpPr txBox="1"/>
          <p:nvPr/>
        </p:nvSpPr>
        <p:spPr>
          <a:xfrm>
            <a:off x="484094" y="2502077"/>
            <a:ext cx="193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“Clusters”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53AC8-8C4D-B2F6-69E1-13A4E84CF5AA}"/>
              </a:ext>
            </a:extLst>
          </p:cNvPr>
          <p:cNvSpPr txBox="1"/>
          <p:nvPr/>
        </p:nvSpPr>
        <p:spPr>
          <a:xfrm>
            <a:off x="3245224" y="2502077"/>
            <a:ext cx="285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“HPC Shell Access”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ECD0E8-915A-8176-3643-77452F948BA3}"/>
              </a:ext>
            </a:extLst>
          </p:cNvPr>
          <p:cNvSpPr/>
          <p:nvPr/>
        </p:nvSpPr>
        <p:spPr>
          <a:xfrm>
            <a:off x="5782235" y="4222376"/>
            <a:ext cx="914400" cy="944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10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4132-491D-F93C-5166-AD75971C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Rivanna – Option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F97C6-B9E8-E6C4-FD66-97DE2CFCA8A7}"/>
              </a:ext>
            </a:extLst>
          </p:cNvPr>
          <p:cNvSpPr txBox="1"/>
          <p:nvPr/>
        </p:nvSpPr>
        <p:spPr>
          <a:xfrm>
            <a:off x="448236" y="1788459"/>
            <a:ext cx="619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secure shell (SSH):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 –Y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&gt;@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login.hpc.virginia.edu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348BD7-4E6F-EE82-87DC-FF94DD9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0" y="3429000"/>
            <a:ext cx="5114365" cy="274286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59D917-A4D3-DA91-3592-3A9360DA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848" y="2492651"/>
            <a:ext cx="5177528" cy="346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7D78-CB4E-8807-E7C5-C63973BB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Command Line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3B7CC2-0BD2-B42A-6690-41624093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53" y="1595396"/>
            <a:ext cx="6433971" cy="4491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964A6B-C332-E958-BEB2-50FCF720FA63}"/>
              </a:ext>
            </a:extLst>
          </p:cNvPr>
          <p:cNvSpPr/>
          <p:nvPr/>
        </p:nvSpPr>
        <p:spPr>
          <a:xfrm>
            <a:off x="2738654" y="2375338"/>
            <a:ext cx="1187888" cy="3544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656A4-FA07-6335-E47C-305CC930A624}"/>
              </a:ext>
            </a:extLst>
          </p:cNvPr>
          <p:cNvSpPr/>
          <p:nvPr/>
        </p:nvSpPr>
        <p:spPr>
          <a:xfrm>
            <a:off x="2738653" y="2743751"/>
            <a:ext cx="1900581" cy="2952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C3ACDB-F02B-4CA9-ED16-F35028829015}"/>
              </a:ext>
            </a:extLst>
          </p:cNvPr>
          <p:cNvSpPr/>
          <p:nvPr/>
        </p:nvSpPr>
        <p:spPr>
          <a:xfrm>
            <a:off x="2738653" y="3053033"/>
            <a:ext cx="6311217" cy="1276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B2368-B1B6-C2E7-4E2A-595174B330A6}"/>
              </a:ext>
            </a:extLst>
          </p:cNvPr>
          <p:cNvSpPr/>
          <p:nvPr/>
        </p:nvSpPr>
        <p:spPr>
          <a:xfrm>
            <a:off x="2738654" y="4666129"/>
            <a:ext cx="3810064" cy="1882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657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CB11AB-8644-9704-EAE8-405B5181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change!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150CBCB-61FE-8750-6285-055734B4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36" y="1956228"/>
            <a:ext cx="4765862" cy="2575019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7A9980-A1C3-B192-E28B-530126A5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480" y="3814016"/>
            <a:ext cx="5041918" cy="2678859"/>
          </a:xfrm>
          <a:prstGeom prst="rect">
            <a:avLst/>
          </a:prstGeom>
        </p:spPr>
      </p:pic>
      <p:sp>
        <p:nvSpPr>
          <p:cNvPr id="9" name="Bent-Up Arrow 8">
            <a:extLst>
              <a:ext uri="{FF2B5EF4-FFF2-40B4-BE49-F238E27FC236}">
                <a16:creationId xmlns:a16="http://schemas.microsoft.com/office/drawing/2014/main" id="{912094BE-588A-D5BA-A53C-5D3F97CF868C}"/>
              </a:ext>
            </a:extLst>
          </p:cNvPr>
          <p:cNvSpPr/>
          <p:nvPr/>
        </p:nvSpPr>
        <p:spPr>
          <a:xfrm rot="5400000">
            <a:off x="4939862" y="4813738"/>
            <a:ext cx="1093076" cy="12192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B837-6E5E-5D2F-CB73-048EDD98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B666-3FB4-2469-F149-AD41D416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51DF-EFDF-B3C3-8674-2732AD097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124" y="1825625"/>
            <a:ext cx="8179676" cy="4351338"/>
          </a:xfrm>
        </p:spPr>
        <p:txBody>
          <a:bodyPr/>
          <a:lstStyle/>
          <a:p>
            <a:r>
              <a:rPr lang="en-US" b="1" dirty="0"/>
              <a:t>git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Unix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slurm</a:t>
            </a:r>
            <a:endParaRPr lang="en-US" b="1" dirty="0"/>
          </a:p>
        </p:txBody>
      </p:sp>
      <p:pic>
        <p:nvPicPr>
          <p:cNvPr id="5" name="Picture 4" descr="Cartoon a cartoon of a person in front of a door&#10;&#10;AI-generated content may be incorrect.">
            <a:extLst>
              <a:ext uri="{FF2B5EF4-FFF2-40B4-BE49-F238E27FC236}">
                <a16:creationId xmlns:a16="http://schemas.microsoft.com/office/drawing/2014/main" id="{37020508-E4A8-22AF-39CC-7939898E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48" y="1375378"/>
            <a:ext cx="2201480" cy="2201480"/>
          </a:xfrm>
          <a:prstGeom prst="rect">
            <a:avLst/>
          </a:prstGeom>
        </p:spPr>
      </p:pic>
      <p:pic>
        <p:nvPicPr>
          <p:cNvPr id="7" name="Picture 6" descr="A cartoon character on a surfboard&#10;&#10;AI-generated content may be incorrect.">
            <a:extLst>
              <a:ext uri="{FF2B5EF4-FFF2-40B4-BE49-F238E27FC236}">
                <a16:creationId xmlns:a16="http://schemas.microsoft.com/office/drawing/2014/main" id="{1F26C7D0-C605-4A5F-72E9-B5375456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56" y="4136231"/>
            <a:ext cx="2985471" cy="22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1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1514-DC1D-D1C1-050B-C39AB235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commit!</a:t>
            </a:r>
          </a:p>
        </p:txBody>
      </p:sp>
      <p:pic>
        <p:nvPicPr>
          <p:cNvPr id="4" name="Picture 3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2AB7F4A8-EE7C-4825-F3D9-7367B95D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670"/>
            <a:ext cx="4961267" cy="256241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AA4AF2-8865-2C7E-12AD-E716BFBD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91" y="3582894"/>
            <a:ext cx="5093609" cy="2616200"/>
          </a:xfrm>
          <a:prstGeom prst="rect">
            <a:avLst/>
          </a:prstGeom>
        </p:spPr>
      </p:pic>
      <p:sp>
        <p:nvSpPr>
          <p:cNvPr id="7" name="Bent-Up Arrow 6">
            <a:extLst>
              <a:ext uri="{FF2B5EF4-FFF2-40B4-BE49-F238E27FC236}">
                <a16:creationId xmlns:a16="http://schemas.microsoft.com/office/drawing/2014/main" id="{3AB92B0E-9027-6F2D-BD8A-A90393615051}"/>
              </a:ext>
            </a:extLst>
          </p:cNvPr>
          <p:cNvSpPr/>
          <p:nvPr/>
        </p:nvSpPr>
        <p:spPr>
          <a:xfrm rot="5400000">
            <a:off x="4264091" y="4654250"/>
            <a:ext cx="1093076" cy="12192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24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6223-9805-3414-3E8D-A150998A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the change!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679042-2EA2-F133-0EAF-039A3857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90" y="2460813"/>
            <a:ext cx="4878960" cy="3146611"/>
          </a:xfrm>
          <a:prstGeom prst="rect">
            <a:avLst/>
          </a:prstGeom>
        </p:spPr>
      </p:pic>
      <p:pic>
        <p:nvPicPr>
          <p:cNvPr id="6" name="Picture 5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A541D439-B366-22E5-6AB3-B1B945C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81" y="2799611"/>
            <a:ext cx="5580529" cy="28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05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2DEF-9ECE-2921-8211-214A49ED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the change!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9FA0FD3-66FB-B81B-EFF0-5BB61671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933" y="2293471"/>
            <a:ext cx="6595409" cy="31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32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E829-F8FA-D2EE-F3B5-06ABF86E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the change (on Rivanna)!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99E0562-B140-76D8-A137-6ECA7D59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53" y="1690688"/>
            <a:ext cx="6698494" cy="46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1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2C93-279A-708E-D142-3BB58009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7163A-6305-424F-F027-BE54CDB9B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job with </a:t>
            </a:r>
            <a:r>
              <a:rPr lang="en-US" dirty="0" err="1"/>
              <a:t>slurm</a:t>
            </a:r>
            <a:endParaRPr lang="en-US" dirty="0"/>
          </a:p>
          <a:p>
            <a:r>
              <a:rPr lang="en-US" dirty="0"/>
              <a:t>Job had error, read file to see why</a:t>
            </a:r>
          </a:p>
          <a:p>
            <a:r>
              <a:rPr lang="en-US" dirty="0"/>
              <a:t>Load R and install missing package</a:t>
            </a:r>
          </a:p>
          <a:p>
            <a:r>
              <a:rPr lang="en-US" dirty="0"/>
              <a:t>Submit job again</a:t>
            </a:r>
          </a:p>
          <a:p>
            <a:r>
              <a:rPr lang="en-US" dirty="0"/>
              <a:t>Monitor job in the queue</a:t>
            </a:r>
          </a:p>
          <a:p>
            <a:r>
              <a:rPr lang="en-US" dirty="0"/>
              <a:t>Check results</a:t>
            </a:r>
          </a:p>
        </p:txBody>
      </p:sp>
    </p:spTree>
    <p:extLst>
      <p:ext uri="{BB962C8B-B14F-4D97-AF65-F5344CB8AC3E}">
        <p14:creationId xmlns:p14="http://schemas.microsoft.com/office/powerpoint/2010/main" val="3476987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8E1A-C4CB-66CB-136E-A5AD15E1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slurm</a:t>
            </a:r>
            <a:r>
              <a:rPr lang="en-US" dirty="0"/>
              <a:t> batch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A61FD8-20BC-4D26-C47C-28E43DA3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1789953"/>
            <a:ext cx="4330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70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8A2-2760-79E7-9C94-0F4CBF7A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the job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18768A8-6583-B837-8DAA-64504A32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82" y="2855632"/>
            <a:ext cx="7772400" cy="21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93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4510-6C83-70F9-7B7B-EC8B7DD8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R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9B85870-4634-BBA5-BF19-2EEDB16D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4" y="2823476"/>
            <a:ext cx="7772400" cy="12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55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B1FF-B767-CB55-A50B-3A82345F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missing R Package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99860F2-D890-348D-22B5-ACFBCFCA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05" y="1831866"/>
            <a:ext cx="6465118" cy="41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946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C6E3-62BE-EB32-975C-D9A5C9CA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the job again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81A7274-CCD0-0C41-472A-32193E6E9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2566" y="2142578"/>
            <a:ext cx="6953155" cy="30390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260896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BF22-1811-2282-17AA-6DB6B3E8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git</a:t>
            </a:r>
            <a:r>
              <a:rPr lang="en-US" sz="4000" dirty="0"/>
              <a:t> is a way to store and version control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0DBB-E25E-E779-0A22-D6F1F28E7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“A system that tracks every change to your files over time, like an unlimited </a:t>
            </a:r>
            <a:r>
              <a:rPr lang="en-US" b="1" dirty="0"/>
              <a:t>undo</a:t>
            </a:r>
            <a:r>
              <a:rPr lang="en-US" dirty="0"/>
              <a:t> button with a complete history”</a:t>
            </a:r>
          </a:p>
          <a:p>
            <a:pPr>
              <a:lnSpc>
                <a:spcPct val="110000"/>
              </a:lnSpc>
            </a:pPr>
            <a:r>
              <a:rPr lang="en-US" dirty="0"/>
              <a:t>Provides an interface for </a:t>
            </a:r>
            <a:r>
              <a:rPr lang="en-US" b="1" dirty="0"/>
              <a:t>who</a:t>
            </a:r>
            <a:r>
              <a:rPr lang="en-US" dirty="0"/>
              <a:t> made the changes and </a:t>
            </a:r>
            <a:r>
              <a:rPr lang="en-US" b="1" dirty="0"/>
              <a:t>why</a:t>
            </a:r>
            <a:r>
              <a:rPr lang="en-US" dirty="0"/>
              <a:t> they were made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Allows for easy collaboration between a team of researchers</a:t>
            </a:r>
          </a:p>
          <a:p>
            <a:pPr>
              <a:lnSpc>
                <a:spcPct val="110000"/>
              </a:lnSpc>
            </a:pPr>
            <a:r>
              <a:rPr lang="en-US" dirty="0"/>
              <a:t>Can roll back to a </a:t>
            </a:r>
            <a:r>
              <a:rPr lang="en-US" b="1" dirty="0"/>
              <a:t>previous version</a:t>
            </a:r>
            <a:r>
              <a:rPr lang="en-US" dirty="0"/>
              <a:t> as they are all preserved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ensure </a:t>
            </a:r>
            <a:r>
              <a:rPr lang="en-US" b="1" dirty="0"/>
              <a:t>reproducibility</a:t>
            </a:r>
            <a:r>
              <a:rPr lang="en-US" dirty="0"/>
              <a:t> of an analysis</a:t>
            </a:r>
          </a:p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b="1" dirty="0"/>
              <a:t>central repository</a:t>
            </a:r>
            <a:r>
              <a:rPr lang="en-US" dirty="0"/>
              <a:t> (</a:t>
            </a:r>
            <a:r>
              <a:rPr lang="en-US" dirty="0" err="1"/>
              <a:t>Github</a:t>
            </a:r>
            <a:r>
              <a:rPr lang="en-US" dirty="0"/>
              <a:t>, Gitlab) that can be shared amongst team members and external collaborators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Even for just an individual to share between different computers …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</a:t>
            </a:r>
            <a:r>
              <a:rPr lang="en-US" dirty="0"/>
              <a:t> is meant for </a:t>
            </a:r>
            <a:r>
              <a:rPr lang="en-US" b="1" dirty="0"/>
              <a:t>code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92679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E5CA-A0E0-F9B1-06A7-73384C43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tree!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45E331-D1BD-54DC-B2BF-8D576778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84418"/>
            <a:ext cx="6122714" cy="3816545"/>
          </a:xfrm>
          <a:prstGeom prst="rect">
            <a:avLst/>
          </a:prstGeom>
        </p:spPr>
      </p:pic>
      <p:pic>
        <p:nvPicPr>
          <p:cNvPr id="7" name="Picture 6" descr="A green and red christmas tree&#10;&#10;AI-generated content may be incorrect.">
            <a:extLst>
              <a:ext uri="{FF2B5EF4-FFF2-40B4-BE49-F238E27FC236}">
                <a16:creationId xmlns:a16="http://schemas.microsoft.com/office/drawing/2014/main" id="{AAC6FC19-E846-68B6-ED84-F80711CD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818" y="1991892"/>
            <a:ext cx="3601596" cy="3601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120951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875D-3278-E5B8-6762-3B38AB47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Tips and Tricks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14ABF-8346-5321-2C5B-7C1FBDE7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/ </a:t>
            </a:r>
            <a:r>
              <a:rPr lang="en-US" dirty="0" err="1"/>
              <a:t>Github</a:t>
            </a:r>
            <a:r>
              <a:rPr lang="en-US" dirty="0"/>
              <a:t> is only powerful if you actually use it! Not committing changes and not commenting on them makes the revision tools less effective</a:t>
            </a:r>
          </a:p>
          <a:p>
            <a:r>
              <a:rPr lang="en-US" dirty="0"/>
              <a:t>Before submitting a big job on Rivanna, make sure to test it on a subset of the data first (maybe even on your machine). This can save many a headache of having a job run for hours only for a single line of code to be wrong</a:t>
            </a:r>
          </a:p>
          <a:p>
            <a:r>
              <a:rPr lang="en-US" dirty="0"/>
              <a:t>UVA Research Computing has a ticketing system for help / issues and they are very responsive and helpful</a:t>
            </a:r>
          </a:p>
          <a:p>
            <a:pPr lvl="1"/>
            <a:r>
              <a:rPr lang="en-US" dirty="0"/>
              <a:t>I can also help too</a:t>
            </a:r>
          </a:p>
        </p:txBody>
      </p:sp>
    </p:spTree>
    <p:extLst>
      <p:ext uri="{BB962C8B-B14F-4D97-AF65-F5344CB8AC3E}">
        <p14:creationId xmlns:p14="http://schemas.microsoft.com/office/powerpoint/2010/main" val="3544736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96AAD5-0452-78C7-4090-1DD4DC0CDA21}"/>
              </a:ext>
            </a:extLst>
          </p:cNvPr>
          <p:cNvSpPr txBox="1"/>
          <p:nvPr/>
        </p:nvSpPr>
        <p:spPr>
          <a:xfrm>
            <a:off x="2748455" y="2721114"/>
            <a:ext cx="6695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 and Happy Coding!</a:t>
            </a:r>
          </a:p>
        </p:txBody>
      </p:sp>
      <p:pic>
        <p:nvPicPr>
          <p:cNvPr id="5" name="Picture 4" descr="A cartoon character on a surfboard&#10;&#10;AI-generated content may be incorrect.">
            <a:extLst>
              <a:ext uri="{FF2B5EF4-FFF2-40B4-BE49-F238E27FC236}">
                <a16:creationId xmlns:a16="http://schemas.microsoft.com/office/drawing/2014/main" id="{F7164A2F-B18D-7AE8-D73E-C9F3935A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64" y="3936844"/>
            <a:ext cx="2985471" cy="22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6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8590-7279-F17B-8C35-98E95B09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935BF-4CA3-81B6-794B-6B2D12B6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/clone</a:t>
            </a:r>
          </a:p>
          <a:p>
            <a:pPr lvl="1"/>
            <a:r>
              <a:rPr lang="en-US" dirty="0"/>
              <a:t>Create a new git repository (</a:t>
            </a:r>
            <a:r>
              <a:rPr lang="en-US" dirty="0" err="1"/>
              <a:t>init</a:t>
            </a:r>
            <a:r>
              <a:rPr lang="en-US" dirty="0"/>
              <a:t>) or download a repository (clone)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  <a:p>
            <a:pPr lvl="1"/>
            <a:r>
              <a:rPr lang="en-US" dirty="0"/>
              <a:t>Add a new file to be tracked by git version control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  <a:p>
            <a:pPr lvl="1"/>
            <a:r>
              <a:rPr lang="en-US" dirty="0"/>
              <a:t>Save changes to the file and a comment about the change to the repository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  <a:p>
            <a:pPr lvl="1"/>
            <a:r>
              <a:rPr lang="en-US" dirty="0"/>
              <a:t>Save all commits to the repository to an external location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Download all changes to the repository to your local version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fork</a:t>
            </a:r>
          </a:p>
          <a:p>
            <a:pPr lvl="1"/>
            <a:r>
              <a:rPr lang="en-US" dirty="0"/>
              <a:t>Create a copy of a different repository to make your own modifications</a:t>
            </a:r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F0FB9CCE-38A4-295D-19FA-88044EC7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105" y="1376035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3410-D60C-B8D4-0B8E-65579FAA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EE95A-FB82-7DE4-0004-4B742DEF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0766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branch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Create a branch in the code, so crazy new ideas can be experimented with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Main branch of the code is unaffected, just in case those crazy new ideas end up breaking things</a:t>
            </a:r>
          </a:p>
          <a:p>
            <a:pPr>
              <a:lnSpc>
                <a:spcPct val="110000"/>
              </a:lnSpc>
            </a:pP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merge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Hey, looks like that crazy new idea does work! Let’s merge it back in with the main branch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git automates merging in the changes (and typically does a good job) but might require hand-holding if changes are complex</a:t>
            </a:r>
          </a:p>
        </p:txBody>
      </p:sp>
      <p:pic>
        <p:nvPicPr>
          <p:cNvPr id="5" name="Picture 4" descr="A diagram of a branch&#10;&#10;AI-generated content may be incorrect.">
            <a:extLst>
              <a:ext uri="{FF2B5EF4-FFF2-40B4-BE49-F238E27FC236}">
                <a16:creationId xmlns:a16="http://schemas.microsoft.com/office/drawing/2014/main" id="{B8B602AD-EA4A-2398-B442-76B0BC92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87" y="1910888"/>
            <a:ext cx="5069542" cy="36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EBD8-C6D3-3846-7C36-F30CB4DD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is online storage to store and share code 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4948-08FD-DAB6-2E1D-FE47F8F76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online storage space that serves as the hub for your code</a:t>
            </a:r>
          </a:p>
          <a:p>
            <a:pPr>
              <a:lnSpc>
                <a:spcPct val="100000"/>
              </a:lnSpc>
            </a:pPr>
            <a:r>
              <a:rPr lang="en-US" dirty="0"/>
              <a:t>Free to join, free to store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if you are publicly sharing your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Private code has restrictions and might require payment</a:t>
            </a:r>
          </a:p>
          <a:p>
            <a:pPr>
              <a:lnSpc>
                <a:spcPct val="100000"/>
              </a:lnSpc>
            </a:pPr>
            <a:r>
              <a:rPr lang="en-US" dirty="0"/>
              <a:t>User controls who can make changes to code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ED7496-D92B-D151-C0E0-479CBABC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607" y="1922136"/>
            <a:ext cx="5160268" cy="41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2D96-7C55-DE93-C500-AC2D0132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/ </a:t>
            </a:r>
            <a:r>
              <a:rPr lang="en-US" dirty="0" err="1"/>
              <a:t>Github</a:t>
            </a:r>
            <a:r>
              <a:rPr lang="en-US" dirty="0"/>
              <a:t> integrates well with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0688-98E8-2909-40E3-77738C791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01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Initializing a project with git in </a:t>
            </a:r>
            <a:r>
              <a:rPr lang="en-US" dirty="0" err="1"/>
              <a:t>Rstudio</a:t>
            </a:r>
            <a:r>
              <a:rPr lang="en-US" dirty="0"/>
              <a:t> creates the git control panel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panel gives you controls for all commonly used git commands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Visual overview of files and untracked changes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command line needed!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2C3CF8-9216-9ED0-A3B0-F8579893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54" y="1825625"/>
            <a:ext cx="5560316" cy="41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9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61EF-1183-C54B-8E79-C9CDF723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3D27-75CF-5DE1-2134-E83A0327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you don’t have a </a:t>
            </a:r>
            <a:r>
              <a:rPr lang="en-US" dirty="0" err="1"/>
              <a:t>Github</a:t>
            </a:r>
            <a:r>
              <a:rPr lang="en-US" dirty="0"/>
              <a:t> account, create one</a:t>
            </a:r>
          </a:p>
          <a:p>
            <a:pPr>
              <a:lnSpc>
                <a:spcPct val="100000"/>
              </a:lnSpc>
            </a:pPr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en-US" dirty="0">
                <a:hlinkClick r:id="rId2"/>
              </a:rPr>
              <a:t>https://github.com/BIG-UVA/rivanna_slurm_git_tutorial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Fork the repository into your personal repositories</a:t>
            </a:r>
          </a:p>
          <a:p>
            <a:pPr>
              <a:lnSpc>
                <a:spcPct val="100000"/>
              </a:lnSpc>
            </a:pPr>
            <a:r>
              <a:rPr lang="en-US" dirty="0"/>
              <a:t>Start a new project in </a:t>
            </a:r>
            <a:r>
              <a:rPr lang="en-US" dirty="0" err="1"/>
              <a:t>Rstudio</a:t>
            </a:r>
            <a:r>
              <a:rPr lang="en-US" dirty="0"/>
              <a:t>, pointing towards your forked repository</a:t>
            </a:r>
          </a:p>
        </p:txBody>
      </p:sp>
    </p:spTree>
    <p:extLst>
      <p:ext uri="{BB962C8B-B14F-4D97-AF65-F5344CB8AC3E}">
        <p14:creationId xmlns:p14="http://schemas.microsoft.com/office/powerpoint/2010/main" val="145359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4559</TotalTime>
  <Words>1438</Words>
  <Application>Microsoft Macintosh PowerPoint</Application>
  <PresentationFormat>Widescreen</PresentationFormat>
  <Paragraphs>189</Paragraphs>
  <Slides>42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42</vt:i4>
      </vt:variant>
    </vt:vector>
  </HeadingPairs>
  <TitlesOfParts>
    <vt:vector size="47" baseType="lpstr">
      <vt:lpstr>Aptos</vt:lpstr>
      <vt:lpstr>Aptos Display</vt:lpstr>
      <vt:lpstr>Arial</vt:lpstr>
      <vt:lpstr>Courier New</vt:lpstr>
      <vt:lpstr>Office Theme</vt:lpstr>
      <vt:lpstr>HPC Analyses with  Code Versioning</vt:lpstr>
      <vt:lpstr>Goals</vt:lpstr>
      <vt:lpstr>Three main technologies</vt:lpstr>
      <vt:lpstr>git is a way to store and version control your code</vt:lpstr>
      <vt:lpstr>Commonly used git commands</vt:lpstr>
      <vt:lpstr>More advanced git commands</vt:lpstr>
      <vt:lpstr>Github is online storage to store and share code using git</vt:lpstr>
      <vt:lpstr>git / Github integrates well with RStudio</vt:lpstr>
      <vt:lpstr>Tutorial Part 1</vt:lpstr>
      <vt:lpstr>Create a Github account</vt:lpstr>
      <vt:lpstr>Login and fork the tutorial Github repo</vt:lpstr>
      <vt:lpstr>Create the fork in your personal space</vt:lpstr>
      <vt:lpstr>A forked version now exists in your personal repos</vt:lpstr>
      <vt:lpstr>Creating an SSH key</vt:lpstr>
      <vt:lpstr>Adding the SSH key to Github</vt:lpstr>
      <vt:lpstr>Adding the SSH key to Github</vt:lpstr>
      <vt:lpstr>Adding the SSH key to Github</vt:lpstr>
      <vt:lpstr>Create a new project in Rstudio</vt:lpstr>
      <vt:lpstr>Clone the repo</vt:lpstr>
      <vt:lpstr>Create a new project in Rstudio</vt:lpstr>
      <vt:lpstr>Create a new project in Rstudio</vt:lpstr>
      <vt:lpstr>Rivanna – UVA’s High Performance Computing Environment</vt:lpstr>
      <vt:lpstr>Unix – under the hood of what you are using</vt:lpstr>
      <vt:lpstr>Simple Unix commands</vt:lpstr>
      <vt:lpstr>Tutorial Part 2</vt:lpstr>
      <vt:lpstr>Logging into Rivanna – Option 1</vt:lpstr>
      <vt:lpstr>Logging into Rivanna – Option 2</vt:lpstr>
      <vt:lpstr>Unix Command Line</vt:lpstr>
      <vt:lpstr>Let’s make a change!</vt:lpstr>
      <vt:lpstr>Start the commit!</vt:lpstr>
      <vt:lpstr>Commit the change!</vt:lpstr>
      <vt:lpstr>Push the change!</vt:lpstr>
      <vt:lpstr>Pull the change (on Rivanna)!</vt:lpstr>
      <vt:lpstr>Tutorial Part 3</vt:lpstr>
      <vt:lpstr>The slurm batch file</vt:lpstr>
      <vt:lpstr>Submit the job</vt:lpstr>
      <vt:lpstr>Load R</vt:lpstr>
      <vt:lpstr>Install the missing R Package</vt:lpstr>
      <vt:lpstr>Submit the job again</vt:lpstr>
      <vt:lpstr>Find the tree!</vt:lpstr>
      <vt:lpstr>Tips and Tricks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Lawson, Mark J (mjl3p)</dc:creator>
  <cp:lastModifiedBy>Lawson, Mark J (mjl3p)</cp:lastModifiedBy>
  <cp:revision>11</cp:revision>
  <dcterms:created xsi:type="dcterms:W3CDTF">2025-12-08T15:38:47Z</dcterms:created>
  <dcterms:modified xsi:type="dcterms:W3CDTF">2025-12-11T19:37:50Z</dcterms:modified>
</cp:coreProperties>
</file>